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8" r:id="rId3"/>
    <p:sldId id="259" r:id="rId4"/>
    <p:sldId id="266" r:id="rId5"/>
    <p:sldId id="261" r:id="rId6"/>
    <p:sldId id="262" r:id="rId7"/>
    <p:sldId id="265" r:id="rId8"/>
    <p:sldId id="264" r:id="rId9"/>
    <p:sldId id="267"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8170" autoAdjust="0"/>
  </p:normalViewPr>
  <p:slideViewPr>
    <p:cSldViewPr snapToGrid="0">
      <p:cViewPr varScale="1">
        <p:scale>
          <a:sx n="61" d="100"/>
          <a:sy n="61" d="100"/>
        </p:scale>
        <p:origin x="1445"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E469DA-72B6-4A2A-A70C-180C188B1BF7}" type="datetimeFigureOut">
              <a:rPr lang="en-US" smtClean="0"/>
              <a:t>5/31/2024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78A67-B0E7-4652-B3C4-969B3E51139F}" type="slidenum">
              <a:rPr lang="en-US" smtClean="0"/>
              <a:t>‹#›</a:t>
            </a:fld>
            <a:endParaRPr lang="en-US"/>
          </a:p>
        </p:txBody>
      </p:sp>
    </p:spTree>
    <p:extLst>
      <p:ext uri="{BB962C8B-B14F-4D97-AF65-F5344CB8AC3E}">
        <p14:creationId xmlns:p14="http://schemas.microsoft.com/office/powerpoint/2010/main" val="2661542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My name is Holly Figueroa and today I am going to be talking about data-based solutions for understanding and predicting healthcare worker attrition. </a:t>
            </a:r>
          </a:p>
        </p:txBody>
      </p:sp>
      <p:sp>
        <p:nvSpPr>
          <p:cNvPr id="4" name="Slide Number Placeholder 3"/>
          <p:cNvSpPr>
            <a:spLocks noGrp="1"/>
          </p:cNvSpPr>
          <p:nvPr>
            <p:ph type="sldNum" sz="quarter" idx="5"/>
          </p:nvPr>
        </p:nvSpPr>
        <p:spPr/>
        <p:txBody>
          <a:bodyPr/>
          <a:lstStyle/>
          <a:p>
            <a:fld id="{7C378A67-B0E7-4652-B3C4-969B3E51139F}" type="slidenum">
              <a:rPr lang="en-US" smtClean="0"/>
              <a:t>1</a:t>
            </a:fld>
            <a:endParaRPr lang="en-US"/>
          </a:p>
        </p:txBody>
      </p:sp>
    </p:spTree>
    <p:extLst>
      <p:ext uri="{BB962C8B-B14F-4D97-AF65-F5344CB8AC3E}">
        <p14:creationId xmlns:p14="http://schemas.microsoft.com/office/powerpoint/2010/main" val="26638545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final MLP model in hand, insights can continue to grow and evolve as more employee data is gained. As events occur and change rates of attrition the business will be better equipped to respond and evaluate fitness for hire. With a maintained dashboard, </a:t>
            </a:r>
            <a:r>
              <a:rPr lang="en-US" dirty="0" err="1"/>
              <a:t>hr</a:t>
            </a:r>
            <a:r>
              <a:rPr lang="en-US" dirty="0"/>
              <a:t> departments can continue to see trends reflected across groups, departments, roles, and over time. Finally, as the data pool build, modeling will likely improve its accuracy as more examples of attrition can be added in the retraining process. </a:t>
            </a:r>
          </a:p>
        </p:txBody>
      </p:sp>
      <p:sp>
        <p:nvSpPr>
          <p:cNvPr id="4" name="Slide Number Placeholder 3"/>
          <p:cNvSpPr>
            <a:spLocks noGrp="1"/>
          </p:cNvSpPr>
          <p:nvPr>
            <p:ph type="sldNum" sz="quarter" idx="5"/>
          </p:nvPr>
        </p:nvSpPr>
        <p:spPr/>
        <p:txBody>
          <a:bodyPr/>
          <a:lstStyle/>
          <a:p>
            <a:fld id="{7C378A67-B0E7-4652-B3C4-969B3E51139F}" type="slidenum">
              <a:rPr lang="en-US" smtClean="0"/>
              <a:t>10</a:t>
            </a:fld>
            <a:endParaRPr lang="en-US"/>
          </a:p>
        </p:txBody>
      </p:sp>
    </p:spTree>
    <p:extLst>
      <p:ext uri="{BB962C8B-B14F-4D97-AF65-F5344CB8AC3E}">
        <p14:creationId xmlns:p14="http://schemas.microsoft.com/office/powerpoint/2010/main" val="4067980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explore healthcare worker attrition a dataset was sourced from </a:t>
            </a:r>
            <a:r>
              <a:rPr lang="en-US" dirty="0" err="1"/>
              <a:t>kaggle</a:t>
            </a:r>
            <a:r>
              <a:rPr lang="en-US" dirty="0"/>
              <a:t> with the following research questions and targeted deliverables. First we wanted to see how many of all the employees left. Then we wanted to identify what factors appear to influence attrition. Finally, we wanted to build and test models to see if attrition can be predicted, and see which model performed best. The finalization of this project would then produce deliverables including a comprehensive dashboard of how attrition relates to employee attributes and a useable model to predict attrition.</a:t>
            </a:r>
          </a:p>
        </p:txBody>
      </p:sp>
      <p:sp>
        <p:nvSpPr>
          <p:cNvPr id="4" name="Slide Number Placeholder 3"/>
          <p:cNvSpPr>
            <a:spLocks noGrp="1"/>
          </p:cNvSpPr>
          <p:nvPr>
            <p:ph type="sldNum" sz="quarter" idx="5"/>
          </p:nvPr>
        </p:nvSpPr>
        <p:spPr/>
        <p:txBody>
          <a:bodyPr/>
          <a:lstStyle/>
          <a:p>
            <a:fld id="{7C378A67-B0E7-4652-B3C4-969B3E51139F}" type="slidenum">
              <a:rPr lang="en-US" smtClean="0"/>
              <a:t>2</a:t>
            </a:fld>
            <a:endParaRPr lang="en-US"/>
          </a:p>
        </p:txBody>
      </p:sp>
    </p:spTree>
    <p:extLst>
      <p:ext uri="{BB962C8B-B14F-4D97-AF65-F5344CB8AC3E}">
        <p14:creationId xmlns:p14="http://schemas.microsoft.com/office/powerpoint/2010/main" val="388158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dataset chosen was labeled, meaning each employee had a record of if they stayed or left the company and this variable was the target of analysis. The dataset contained over 16k rows and 34 columns of employee data, such as education, years with company, department, pay and measures of satisfaction. So with that the first thing to look at is out target and immediately it was found that it was imbalanced. This is a great thing from the perspective of an organization. You WANT low attrition of employees, BUT for analysis this creates challenges because a model needs examples of each target class to learn from, both employees that stay AND those that leave. This would be less problematic if the entire sample was larger, but in this case 12% meant only 199 cases to train AND test a model. </a:t>
            </a:r>
          </a:p>
          <a:p>
            <a:endParaRPr lang="en-US" dirty="0"/>
          </a:p>
        </p:txBody>
      </p:sp>
      <p:sp>
        <p:nvSpPr>
          <p:cNvPr id="4" name="Slide Number Placeholder 3"/>
          <p:cNvSpPr>
            <a:spLocks noGrp="1"/>
          </p:cNvSpPr>
          <p:nvPr>
            <p:ph type="sldNum" sz="quarter" idx="5"/>
          </p:nvPr>
        </p:nvSpPr>
        <p:spPr/>
        <p:txBody>
          <a:bodyPr/>
          <a:lstStyle/>
          <a:p>
            <a:fld id="{7C378A67-B0E7-4652-B3C4-969B3E51139F}" type="slidenum">
              <a:rPr lang="en-US" smtClean="0"/>
              <a:t>3</a:t>
            </a:fld>
            <a:endParaRPr lang="en-US"/>
          </a:p>
        </p:txBody>
      </p:sp>
    </p:spTree>
    <p:extLst>
      <p:ext uri="{BB962C8B-B14F-4D97-AF65-F5344CB8AC3E}">
        <p14:creationId xmlns:p14="http://schemas.microsoft.com/office/powerpoint/2010/main" val="4132546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look at some of the dashboard created to visually examine relationships between attrition and the rest of the available data. Some of these variables appear to have no relationship to attrition. But even at a glance we can see that employees that worked overtime had a higher proportion of employees that left. Another pattern that sticks out at a glance is Environment Satisfaction. We see that employees that stay are negatively skewed in satisfaction  - the majority of them are happy but for the highest count of employees that left had 0 zero environment satisfaction. </a:t>
            </a:r>
          </a:p>
        </p:txBody>
      </p:sp>
      <p:sp>
        <p:nvSpPr>
          <p:cNvPr id="4" name="Slide Number Placeholder 3"/>
          <p:cNvSpPr>
            <a:spLocks noGrp="1"/>
          </p:cNvSpPr>
          <p:nvPr>
            <p:ph type="sldNum" sz="quarter" idx="5"/>
          </p:nvPr>
        </p:nvSpPr>
        <p:spPr/>
        <p:txBody>
          <a:bodyPr/>
          <a:lstStyle/>
          <a:p>
            <a:fld id="{7C378A67-B0E7-4652-B3C4-969B3E51139F}" type="slidenum">
              <a:rPr lang="en-US" smtClean="0"/>
              <a:t>4</a:t>
            </a:fld>
            <a:endParaRPr lang="en-US"/>
          </a:p>
        </p:txBody>
      </p:sp>
    </p:spTree>
    <p:extLst>
      <p:ext uri="{BB962C8B-B14F-4D97-AF65-F5344CB8AC3E}">
        <p14:creationId xmlns:p14="http://schemas.microsoft.com/office/powerpoint/2010/main" val="1918163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second page was created to allow the viewer to explore not only how attrition relates to different categories, but how that relationship looks across different job roles and departments. These bar charts are a unique choice in that they ignore counting how many employees fall into each category, and instead, focus on the percentage of attrition within each category. At a glance, I can see that human resources department actually has the highest proportion of attrition. Similarly, single employees, and employees that travel frequently in their position had higher percentages of attrition. Meanwhile the area charts show that employees who leave are a bit younger on average and employees who stay tend to drive less than 5 miles to work. </a:t>
            </a:r>
          </a:p>
        </p:txBody>
      </p:sp>
      <p:sp>
        <p:nvSpPr>
          <p:cNvPr id="4" name="Slide Number Placeholder 3"/>
          <p:cNvSpPr>
            <a:spLocks noGrp="1"/>
          </p:cNvSpPr>
          <p:nvPr>
            <p:ph type="sldNum" sz="quarter" idx="5"/>
          </p:nvPr>
        </p:nvSpPr>
        <p:spPr/>
        <p:txBody>
          <a:bodyPr/>
          <a:lstStyle/>
          <a:p>
            <a:fld id="{7C378A67-B0E7-4652-B3C4-969B3E51139F}" type="slidenum">
              <a:rPr lang="en-US" smtClean="0"/>
              <a:t>5</a:t>
            </a:fld>
            <a:endParaRPr lang="en-US"/>
          </a:p>
        </p:txBody>
      </p:sp>
    </p:spTree>
    <p:extLst>
      <p:ext uri="{BB962C8B-B14F-4D97-AF65-F5344CB8AC3E}">
        <p14:creationId xmlns:p14="http://schemas.microsoft.com/office/powerpoint/2010/main" val="1130479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this same dashboard is filtered to therapist roles only, we see a very different story. First we can tell there is a lot less attrition in this role overall. And People in this role who leave are actually older on average, slightly more* likely to travel frequently, and slightly more likely to be married. The major take away from this is that attrition in complex, and a good model will be complex enough adjust to these differences. </a:t>
            </a:r>
          </a:p>
        </p:txBody>
      </p:sp>
      <p:sp>
        <p:nvSpPr>
          <p:cNvPr id="4" name="Slide Number Placeholder 3"/>
          <p:cNvSpPr>
            <a:spLocks noGrp="1"/>
          </p:cNvSpPr>
          <p:nvPr>
            <p:ph type="sldNum" sz="quarter" idx="5"/>
          </p:nvPr>
        </p:nvSpPr>
        <p:spPr/>
        <p:txBody>
          <a:bodyPr/>
          <a:lstStyle/>
          <a:p>
            <a:fld id="{7C378A67-B0E7-4652-B3C4-969B3E51139F}" type="slidenum">
              <a:rPr lang="en-US" smtClean="0"/>
              <a:t>6</a:t>
            </a:fld>
            <a:endParaRPr lang="en-US"/>
          </a:p>
        </p:txBody>
      </p:sp>
    </p:spTree>
    <p:extLst>
      <p:ext uri="{BB962C8B-B14F-4D97-AF65-F5344CB8AC3E}">
        <p14:creationId xmlns:p14="http://schemas.microsoft.com/office/powerpoint/2010/main" val="1137382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prepare for modeling categorical variables had to be encoded and because this was required of many of the variables recursive feature elimination (or RFE) was used to pick out the more effective variables for predicting employee attrition. This would not only simply computation for any model, it would also return a list of variables that were best to consider for prescriptive action in regards to attrition. There was no pre-selected number of features desired. Instead here logistic regression was performed multiple times over different amounts of variables to identify the optimal number of features to include. The results are visualized here, and show clearly that 21 features performed best which are listed. </a:t>
            </a:r>
          </a:p>
        </p:txBody>
      </p:sp>
      <p:sp>
        <p:nvSpPr>
          <p:cNvPr id="4" name="Slide Number Placeholder 3"/>
          <p:cNvSpPr>
            <a:spLocks noGrp="1"/>
          </p:cNvSpPr>
          <p:nvPr>
            <p:ph type="sldNum" sz="quarter" idx="5"/>
          </p:nvPr>
        </p:nvSpPr>
        <p:spPr/>
        <p:txBody>
          <a:bodyPr/>
          <a:lstStyle/>
          <a:p>
            <a:fld id="{7C378A67-B0E7-4652-B3C4-969B3E51139F}" type="slidenum">
              <a:rPr lang="en-US" smtClean="0"/>
              <a:t>7</a:t>
            </a:fld>
            <a:endParaRPr lang="en-US"/>
          </a:p>
        </p:txBody>
      </p:sp>
    </p:spTree>
    <p:extLst>
      <p:ext uri="{BB962C8B-B14F-4D97-AF65-F5344CB8AC3E}">
        <p14:creationId xmlns:p14="http://schemas.microsoft.com/office/powerpoint/2010/main" val="199982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model chosen for training was a decision tree classifier….. The next was a gradient boosted classifier. Finally modeling was tried with a multilayer perceptron classifier. </a:t>
            </a:r>
          </a:p>
        </p:txBody>
      </p:sp>
      <p:sp>
        <p:nvSpPr>
          <p:cNvPr id="4" name="Slide Number Placeholder 3"/>
          <p:cNvSpPr>
            <a:spLocks noGrp="1"/>
          </p:cNvSpPr>
          <p:nvPr>
            <p:ph type="sldNum" sz="quarter" idx="5"/>
          </p:nvPr>
        </p:nvSpPr>
        <p:spPr/>
        <p:txBody>
          <a:bodyPr/>
          <a:lstStyle/>
          <a:p>
            <a:fld id="{7C378A67-B0E7-4652-B3C4-969B3E51139F}" type="slidenum">
              <a:rPr lang="en-US" smtClean="0"/>
              <a:t>8</a:t>
            </a:fld>
            <a:endParaRPr lang="en-US"/>
          </a:p>
        </p:txBody>
      </p:sp>
    </p:spTree>
    <p:extLst>
      <p:ext uri="{BB962C8B-B14F-4D97-AF65-F5344CB8AC3E}">
        <p14:creationId xmlns:p14="http://schemas.microsoft.com/office/powerpoint/2010/main" val="2309627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evaluate model performance null accuracy was calculated to offer a baseline to beat, as it represent the accuracy if you simply predict the most common class. With an imbalance in the data, it is not surprising this accuracy is actually rather high at 87%. With that in mind the first model only modestly out-performed this at 89%. The gradient boosted model seemed a good next step to focus on learning mistakes, but again, performance only nudged above the decision tree. Finally the MLP model was run with another modest bump in performance to 92%. While these scores appear to have minimal difference, the performance in predicting the target class was massively improved. Remember the null accuracy reflects guessing the majority class, in this case guessing that person did not leave the company. Therefore, it would missing every single case of attrition. The first model guessed 75% of attrition employees correctly, while the gradient boosted model got 81%. The MLP made it to 82% accuracy when guessing cases of attrition so it certainly out performed null accuracy, and did better than all other models. </a:t>
            </a:r>
          </a:p>
        </p:txBody>
      </p:sp>
      <p:sp>
        <p:nvSpPr>
          <p:cNvPr id="4" name="Slide Number Placeholder 3"/>
          <p:cNvSpPr>
            <a:spLocks noGrp="1"/>
          </p:cNvSpPr>
          <p:nvPr>
            <p:ph type="sldNum" sz="quarter" idx="5"/>
          </p:nvPr>
        </p:nvSpPr>
        <p:spPr/>
        <p:txBody>
          <a:bodyPr/>
          <a:lstStyle/>
          <a:p>
            <a:fld id="{7C378A67-B0E7-4652-B3C4-969B3E51139F}" type="slidenum">
              <a:rPr lang="en-US" smtClean="0"/>
              <a:t>9</a:t>
            </a:fld>
            <a:endParaRPr lang="en-US"/>
          </a:p>
        </p:txBody>
      </p:sp>
    </p:spTree>
    <p:extLst>
      <p:ext uri="{BB962C8B-B14F-4D97-AF65-F5344CB8AC3E}">
        <p14:creationId xmlns:p14="http://schemas.microsoft.com/office/powerpoint/2010/main" val="25828460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87CFC-E7D2-7BAE-7B68-C408CD3866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DB1590-FF44-1075-CB9E-B9F9F9FEAE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214DAA-E74D-108C-3E92-2F0718309D08}"/>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301A5E1A-B519-8C6C-5852-17387A8F12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78E7D2-2022-2837-04BA-B2B42C2F0A72}"/>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715021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5B489-3187-C354-58C4-07C4FC2A68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F99200-599F-1A08-0B85-886C0B946B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B36127-230A-2694-18A0-148878ABFEC2}"/>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E38B2B57-1267-93E5-E0EC-C9E88EC384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5DA417-C0EA-41E0-634C-A0B06BBE7BCB}"/>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3679856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A2A014-88F1-044F-901D-622B05443C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E196B8-C598-2298-63A3-23A4E6FBCA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C76E79-0576-EA44-135E-7DBE6728B2E9}"/>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D7E2B3FC-5CC3-CD96-4B7E-07EFDFB7C6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1B2DC3-5EBA-A328-F18C-422F1CDA6B41}"/>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4294057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4744D-C2A2-1C39-8ED1-443D507FD2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55EE1B-FAF2-B660-FBF0-0E6E8CB475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CAAA2A-5EA1-0F5F-ADA2-54135133F554}"/>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A9BB129C-7BED-DE86-04C8-95599BD888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7B42D-510C-7FBF-9032-7E19CDC5D311}"/>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3573033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DC08-3F94-FEA7-3A9A-7EE900FFBF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54DA14-3641-3479-989D-F58525BA960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6EACDDB-E6B7-44F3-07C2-4DF995ECBD13}"/>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7E5E60B0-8D61-9E85-80F3-F33F9CC98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7E1A9F-0C05-CB8A-148A-CC8568A638A1}"/>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169665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E5348-9822-A798-356E-ABDC0BD212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9F8C12-444B-EAAA-8E36-548CE77A57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0ED00E-C039-362D-6713-985099FC4D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BB9AA6-6987-90CB-A53D-6FCD7DD8EA79}"/>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6" name="Footer Placeholder 5">
            <a:extLst>
              <a:ext uri="{FF2B5EF4-FFF2-40B4-BE49-F238E27FC236}">
                <a16:creationId xmlns:a16="http://schemas.microsoft.com/office/drawing/2014/main" id="{4995E9D4-8C89-0A17-4ACF-80566D40FF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ED46A3-8526-B3E3-12F0-CE0B2C318722}"/>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3905453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9AE4C-5621-885E-1906-CC6C24D0CD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C7ED45B-A63F-7F9B-339F-CB122A1730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8CD0CF-6187-8365-11A4-0491936BEE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04DC84-5DEC-25B6-FA31-960459C38F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3295072-96F9-BAF7-8E3D-546A8F3F6D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B65A6D-FD53-00D1-6BB6-CCF181A77A07}"/>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8" name="Footer Placeholder 7">
            <a:extLst>
              <a:ext uri="{FF2B5EF4-FFF2-40B4-BE49-F238E27FC236}">
                <a16:creationId xmlns:a16="http://schemas.microsoft.com/office/drawing/2014/main" id="{8BEA5F70-4B47-2491-5547-A5319B2C195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B53393-EA82-2B86-C2E3-1F10446BDD8E}"/>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3163121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91319-79C4-C414-270B-13E612266E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435D7E-DB21-293A-9033-F041B2F4AF1D}"/>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4" name="Footer Placeholder 3">
            <a:extLst>
              <a:ext uri="{FF2B5EF4-FFF2-40B4-BE49-F238E27FC236}">
                <a16:creationId xmlns:a16="http://schemas.microsoft.com/office/drawing/2014/main" id="{02C0B94A-4F9E-6229-AB4A-042DF40992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27C197-3E62-947E-090E-BEA53FF5B226}"/>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2287885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9D487F-C1D8-E634-6A54-30472DCAAEF5}"/>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3" name="Footer Placeholder 2">
            <a:extLst>
              <a:ext uri="{FF2B5EF4-FFF2-40B4-BE49-F238E27FC236}">
                <a16:creationId xmlns:a16="http://schemas.microsoft.com/office/drawing/2014/main" id="{B5E6247D-713A-0DC0-719B-3121A45B74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1B4D3C-D5B3-CC71-5B9B-564D2D6EDA3E}"/>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1340544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66CBE-6D32-B15E-0239-F27144A74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754AA2-A990-DD1D-FE13-8CE477A0E1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161F44-C827-8357-8532-F583093B00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2AB098-4910-9142-397B-D5DE40B2D667}"/>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6" name="Footer Placeholder 5">
            <a:extLst>
              <a:ext uri="{FF2B5EF4-FFF2-40B4-BE49-F238E27FC236}">
                <a16:creationId xmlns:a16="http://schemas.microsoft.com/office/drawing/2014/main" id="{30F23CEA-B6DE-3D6B-A56C-59760F2187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EBA5B0-D4AF-BA82-2A65-582647E1C2CC}"/>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1622508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630A9-43C7-C168-12C3-2A27082993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5A317D-553F-CD43-0044-2059346B57F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49844B-D3C5-11A7-574C-E058902C33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429FB3-2825-1B7B-BFDC-B1034BDE8E9F}"/>
              </a:ext>
            </a:extLst>
          </p:cNvPr>
          <p:cNvSpPr>
            <a:spLocks noGrp="1"/>
          </p:cNvSpPr>
          <p:nvPr>
            <p:ph type="dt" sz="half" idx="10"/>
          </p:nvPr>
        </p:nvSpPr>
        <p:spPr/>
        <p:txBody>
          <a:bodyPr/>
          <a:lstStyle/>
          <a:p>
            <a:fld id="{9E0100DC-454C-4AAD-B349-EB6E82B4CE06}" type="datetimeFigureOut">
              <a:rPr lang="en-US" smtClean="0"/>
              <a:t>5/31/2024</a:t>
            </a:fld>
            <a:endParaRPr lang="en-US"/>
          </a:p>
        </p:txBody>
      </p:sp>
      <p:sp>
        <p:nvSpPr>
          <p:cNvPr id="6" name="Footer Placeholder 5">
            <a:extLst>
              <a:ext uri="{FF2B5EF4-FFF2-40B4-BE49-F238E27FC236}">
                <a16:creationId xmlns:a16="http://schemas.microsoft.com/office/drawing/2014/main" id="{50105EB0-9354-DFC3-305B-2D080C56C6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BA7F99-575F-D009-4F80-65B10877FE6A}"/>
              </a:ext>
            </a:extLst>
          </p:cNvPr>
          <p:cNvSpPr>
            <a:spLocks noGrp="1"/>
          </p:cNvSpPr>
          <p:nvPr>
            <p:ph type="sldNum" sz="quarter" idx="12"/>
          </p:nvPr>
        </p:nvSpPr>
        <p:spPr/>
        <p:txBody>
          <a:bodyPr/>
          <a:lstStyle/>
          <a:p>
            <a:fld id="{1E701997-8491-4B5D-A885-12BA206DBA11}" type="slidenum">
              <a:rPr lang="en-US" smtClean="0"/>
              <a:t>‹#›</a:t>
            </a:fld>
            <a:endParaRPr lang="en-US"/>
          </a:p>
        </p:txBody>
      </p:sp>
    </p:spTree>
    <p:extLst>
      <p:ext uri="{BB962C8B-B14F-4D97-AF65-F5344CB8AC3E}">
        <p14:creationId xmlns:p14="http://schemas.microsoft.com/office/powerpoint/2010/main" val="87101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2550E1-7FDF-D42A-A621-93495A8E4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360B5F-0A31-60F0-C712-B8811362CB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E753A-458C-6C99-7170-FBFE2B0451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E0100DC-454C-4AAD-B349-EB6E82B4CE06}" type="datetimeFigureOut">
              <a:rPr lang="en-US" smtClean="0"/>
              <a:t>5/31/2024</a:t>
            </a:fld>
            <a:endParaRPr lang="en-US"/>
          </a:p>
        </p:txBody>
      </p:sp>
      <p:sp>
        <p:nvSpPr>
          <p:cNvPr id="5" name="Footer Placeholder 4">
            <a:extLst>
              <a:ext uri="{FF2B5EF4-FFF2-40B4-BE49-F238E27FC236}">
                <a16:creationId xmlns:a16="http://schemas.microsoft.com/office/drawing/2014/main" id="{B7BDAFD9-0FAA-8895-5CE9-B98B0440C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586065B-0121-1CAE-CA54-7DAF319358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E701997-8491-4B5D-A885-12BA206DBA11}" type="slidenum">
              <a:rPr lang="en-US" smtClean="0"/>
              <a:t>‹#›</a:t>
            </a:fld>
            <a:endParaRPr lang="en-US"/>
          </a:p>
        </p:txBody>
      </p:sp>
    </p:spTree>
    <p:extLst>
      <p:ext uri="{BB962C8B-B14F-4D97-AF65-F5344CB8AC3E}">
        <p14:creationId xmlns:p14="http://schemas.microsoft.com/office/powerpoint/2010/main" val="32915766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6.jpe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audio" Target="../media/media7.m4a"/><Relationship Id="rId1" Type="http://schemas.microsoft.com/office/2007/relationships/media" Target="../media/media7.m4a"/><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audio" Target="../media/media8.m4a"/><Relationship Id="rId1" Type="http://schemas.microsoft.com/office/2007/relationships/media" Target="../media/media8.m4a"/><Relationship Id="rId6" Type="http://schemas.microsoft.com/office/2007/relationships/hdphoto" Target="../media/hdphoto3.wdp"/><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60FD602-7246-B801-4E7B-A8CAA43091FB}"/>
              </a:ext>
            </a:extLst>
          </p:cNvPr>
          <p:cNvPicPr>
            <a:picLocks noChangeAspect="1"/>
          </p:cNvPicPr>
          <p:nvPr/>
        </p:nvPicPr>
        <p:blipFill rotWithShape="1">
          <a:blip r:embed="rId5">
            <a:duotone>
              <a:schemeClr val="accent6">
                <a:shade val="45000"/>
                <a:satMod val="135000"/>
              </a:schemeClr>
              <a:prstClr val="white"/>
            </a:duotone>
            <a:extLst>
              <a:ext uri="{BEBA8EAE-BF5A-486C-A8C5-ECC9F3942E4B}">
                <a14:imgProps xmlns:a14="http://schemas.microsoft.com/office/drawing/2010/main">
                  <a14:imgLayer r:embed="rId6">
                    <a14:imgEffect>
                      <a14:brightnessContrast contrast="40000"/>
                    </a14:imgEffect>
                  </a14:imgLayer>
                </a14:imgProps>
              </a:ext>
            </a:extLst>
          </a:blip>
          <a:srcRect b="11067"/>
          <a:stretch/>
        </p:blipFill>
        <p:spPr>
          <a:xfrm>
            <a:off x="20" y="0"/>
            <a:ext cx="12191980" cy="6857990"/>
          </a:xfrm>
          <a:prstGeom prst="rect">
            <a:avLst/>
          </a:prstGeom>
        </p:spPr>
      </p:pic>
      <p:sp>
        <p:nvSpPr>
          <p:cNvPr id="23" name="Rectangle 22">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85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609387A-4617-BD47-390F-0D1327BE2BF4}"/>
              </a:ext>
            </a:extLst>
          </p:cNvPr>
          <p:cNvSpPr txBox="1"/>
          <p:nvPr/>
        </p:nvSpPr>
        <p:spPr>
          <a:xfrm>
            <a:off x="490537" y="470377"/>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dirty="0">
                <a:solidFill>
                  <a:schemeClr val="accent6"/>
                </a:solidFill>
                <a:latin typeface="Segoe UI Variable Display Light" pitchFamily="2" charset="0"/>
                <a:ea typeface="+mj-ea"/>
                <a:cs typeface="+mj-cs"/>
              </a:rPr>
              <a:t>Attrition Analytic Solutions – Healthcare </a:t>
            </a:r>
          </a:p>
        </p:txBody>
      </p:sp>
      <p:cxnSp>
        <p:nvCxnSpPr>
          <p:cNvPr id="25" name="Straight Connector 24">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5069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4356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8" name="Audio 17">
            <a:hlinkClick r:id="" action="ppaction://media"/>
            <a:extLst>
              <a:ext uri="{FF2B5EF4-FFF2-40B4-BE49-F238E27FC236}">
                <a16:creationId xmlns:a16="http://schemas.microsoft.com/office/drawing/2014/main" id="{F36EEF48-7050-21DD-48EB-C6643908A33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0239241"/>
      </p:ext>
    </p:extLst>
  </p:cSld>
  <p:clrMapOvr>
    <a:masterClrMapping/>
  </p:clrMapOvr>
  <mc:AlternateContent xmlns:mc="http://schemas.openxmlformats.org/markup-compatibility/2006">
    <mc:Choice xmlns:p14="http://schemas.microsoft.com/office/powerpoint/2010/main" Requires="p14">
      <p:transition spd="slow" p14:dur="2000" advTm="12257"/>
    </mc:Choice>
    <mc:Fallback>
      <p:transition spd="slow" advTm="1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DA5E67-DE7F-50FC-F67E-421FE7AE9287}"/>
              </a:ext>
            </a:extLst>
          </p:cNvPr>
          <p:cNvSpPr txBox="1"/>
          <p:nvPr/>
        </p:nvSpPr>
        <p:spPr>
          <a:xfrm>
            <a:off x="676405" y="620356"/>
            <a:ext cx="3797289" cy="646331"/>
          </a:xfrm>
          <a:prstGeom prst="rect">
            <a:avLst/>
          </a:prstGeom>
          <a:noFill/>
        </p:spPr>
        <p:txBody>
          <a:bodyPr wrap="square" rtlCol="0">
            <a:spAutoFit/>
          </a:bodyPr>
          <a:lstStyle/>
          <a:p>
            <a:r>
              <a:rPr lang="en-US" sz="3600" dirty="0">
                <a:solidFill>
                  <a:schemeClr val="accent6"/>
                </a:solidFill>
                <a:latin typeface="Segoe UI Variable Display Light" pitchFamily="2" charset="0"/>
              </a:rPr>
              <a:t>Final Take-Aways</a:t>
            </a:r>
          </a:p>
        </p:txBody>
      </p:sp>
      <p:sp>
        <p:nvSpPr>
          <p:cNvPr id="3" name="TextBox 2">
            <a:extLst>
              <a:ext uri="{FF2B5EF4-FFF2-40B4-BE49-F238E27FC236}">
                <a16:creationId xmlns:a16="http://schemas.microsoft.com/office/drawing/2014/main" id="{398E152B-1433-1DAF-D37E-0D7B291C4DF1}"/>
              </a:ext>
            </a:extLst>
          </p:cNvPr>
          <p:cNvSpPr txBox="1"/>
          <p:nvPr/>
        </p:nvSpPr>
        <p:spPr>
          <a:xfrm>
            <a:off x="676405" y="1936371"/>
            <a:ext cx="7841294" cy="445551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solidFill>
                  <a:schemeClr val="accent6"/>
                </a:solidFill>
                <a:latin typeface="Segoe UI Semibold" panose="020B0702040204020203" pitchFamily="34" charset="0"/>
                <a:cs typeface="Segoe UI Semibold" panose="020B0702040204020203" pitchFamily="34" charset="0"/>
              </a:rPr>
              <a:t>Your staff often holds the answers improving retention and attrition</a:t>
            </a:r>
          </a:p>
          <a:p>
            <a:pPr marL="285750" indent="-285750">
              <a:lnSpc>
                <a:spcPct val="150000"/>
              </a:lnSpc>
              <a:buFont typeface="Arial" panose="020B0604020202020204" pitchFamily="34" charset="0"/>
              <a:buChar char="•"/>
            </a:pPr>
            <a:endParaRPr lang="en-US" sz="2400" dirty="0">
              <a:solidFill>
                <a:schemeClr val="accent6"/>
              </a:solidFill>
              <a:latin typeface="Segoe UI Semibold" panose="020B0702040204020203" pitchFamily="34" charset="0"/>
              <a:cs typeface="Segoe UI Semibold" panose="020B0702040204020203" pitchFamily="34" charset="0"/>
            </a:endParaRPr>
          </a:p>
          <a:p>
            <a:pPr marL="285750" indent="-285750">
              <a:lnSpc>
                <a:spcPct val="150000"/>
              </a:lnSpc>
              <a:buFont typeface="Arial" panose="020B0604020202020204" pitchFamily="34" charset="0"/>
              <a:buChar char="•"/>
            </a:pPr>
            <a:r>
              <a:rPr lang="en-US" sz="2400" dirty="0">
                <a:solidFill>
                  <a:schemeClr val="accent6"/>
                </a:solidFill>
                <a:latin typeface="Segoe UI Semibold" panose="020B0702040204020203" pitchFamily="34" charset="0"/>
                <a:cs typeface="Segoe UI Semibold" panose="020B0702040204020203" pitchFamily="34" charset="0"/>
              </a:rPr>
              <a:t>Dashboards will allow for real-time insights and proactive responses</a:t>
            </a:r>
          </a:p>
          <a:p>
            <a:pPr marL="285750" indent="-285750">
              <a:lnSpc>
                <a:spcPct val="150000"/>
              </a:lnSpc>
              <a:buFont typeface="Arial" panose="020B0604020202020204" pitchFamily="34" charset="0"/>
              <a:buChar char="•"/>
            </a:pPr>
            <a:endParaRPr lang="en-US" sz="2400" dirty="0">
              <a:solidFill>
                <a:schemeClr val="accent6"/>
              </a:solidFill>
              <a:latin typeface="Segoe UI Semibold" panose="020B0702040204020203" pitchFamily="34" charset="0"/>
              <a:cs typeface="Segoe UI Semibold" panose="020B0702040204020203" pitchFamily="34" charset="0"/>
            </a:endParaRPr>
          </a:p>
          <a:p>
            <a:pPr marL="285750" indent="-285750">
              <a:lnSpc>
                <a:spcPct val="150000"/>
              </a:lnSpc>
              <a:buFont typeface="Arial" panose="020B0604020202020204" pitchFamily="34" charset="0"/>
              <a:buChar char="•"/>
            </a:pPr>
            <a:r>
              <a:rPr lang="en-US" sz="2400" dirty="0">
                <a:solidFill>
                  <a:schemeClr val="accent6"/>
                </a:solidFill>
                <a:latin typeface="Segoe UI Semibold" panose="020B0702040204020203" pitchFamily="34" charset="0"/>
                <a:cs typeface="Segoe UI Semibold" panose="020B0702040204020203" pitchFamily="34" charset="0"/>
              </a:rPr>
              <a:t>MLP modeling predicts attrition well and it will only perform better with additional training data</a:t>
            </a:r>
          </a:p>
        </p:txBody>
      </p:sp>
      <p:pic>
        <p:nvPicPr>
          <p:cNvPr id="7" name="Picture 6" descr="A group of people in blue scrubs&#10;&#10;Description automatically generated">
            <a:extLst>
              <a:ext uri="{FF2B5EF4-FFF2-40B4-BE49-F238E27FC236}">
                <a16:creationId xmlns:a16="http://schemas.microsoft.com/office/drawing/2014/main" id="{16A15E8A-746C-F59C-9AEB-C5913FC10B3C}"/>
              </a:ext>
            </a:extLst>
          </p:cNvPr>
          <p:cNvPicPr>
            <a:picLocks noChangeAspect="1"/>
          </p:cNvPicPr>
          <p:nvPr/>
        </p:nvPicPr>
        <p:blipFill rotWithShape="1">
          <a:blip r:embed="rId5">
            <a:extLst>
              <a:ext uri="{28A0092B-C50C-407E-A947-70E740481C1C}">
                <a14:useLocalDpi xmlns:a14="http://schemas.microsoft.com/office/drawing/2010/main" val="0"/>
              </a:ext>
            </a:extLst>
          </a:blip>
          <a:srcRect r="27762"/>
          <a:stretch/>
        </p:blipFill>
        <p:spPr>
          <a:xfrm>
            <a:off x="8889304" y="0"/>
            <a:ext cx="3302696" cy="6858000"/>
          </a:xfrm>
          <a:prstGeom prst="rect">
            <a:avLst/>
          </a:prstGeom>
        </p:spPr>
      </p:pic>
      <p:pic>
        <p:nvPicPr>
          <p:cNvPr id="16" name="Audio 15">
            <a:hlinkClick r:id="" action="ppaction://media"/>
            <a:extLst>
              <a:ext uri="{FF2B5EF4-FFF2-40B4-BE49-F238E27FC236}">
                <a16:creationId xmlns:a16="http://schemas.microsoft.com/office/drawing/2014/main" id="{1B14B497-B18E-A4C4-86FF-5DB49C72614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16292894"/>
      </p:ext>
    </p:extLst>
  </p:cSld>
  <p:clrMapOvr>
    <a:masterClrMapping/>
  </p:clrMapOvr>
  <mc:AlternateContent xmlns:mc="http://schemas.openxmlformats.org/markup-compatibility/2006">
    <mc:Choice xmlns:p14="http://schemas.microsoft.com/office/powerpoint/2010/main" Requires="p14">
      <p:transition spd="slow" p14:dur="2000" advTm="46550"/>
    </mc:Choice>
    <mc:Fallback>
      <p:transition spd="slow" advTm="46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D328AC-C797-BCCA-75EC-7D926321BB7C}"/>
              </a:ext>
            </a:extLst>
          </p:cNvPr>
          <p:cNvSpPr txBox="1"/>
          <p:nvPr/>
        </p:nvSpPr>
        <p:spPr>
          <a:xfrm>
            <a:off x="549733" y="794657"/>
            <a:ext cx="4022257" cy="646331"/>
          </a:xfrm>
          <a:prstGeom prst="rect">
            <a:avLst/>
          </a:prstGeom>
          <a:noFill/>
        </p:spPr>
        <p:txBody>
          <a:bodyPr wrap="square" rtlCol="0">
            <a:spAutoFit/>
          </a:bodyPr>
          <a:lstStyle/>
          <a:p>
            <a:r>
              <a:rPr lang="en-US" sz="3600" dirty="0">
                <a:solidFill>
                  <a:schemeClr val="accent6"/>
                </a:solidFill>
                <a:latin typeface="Segoe UI Variable Display Light" pitchFamily="2" charset="0"/>
              </a:rPr>
              <a:t>Research Questions</a:t>
            </a:r>
          </a:p>
        </p:txBody>
      </p:sp>
      <p:sp>
        <p:nvSpPr>
          <p:cNvPr id="3" name="TextBox 2">
            <a:extLst>
              <a:ext uri="{FF2B5EF4-FFF2-40B4-BE49-F238E27FC236}">
                <a16:creationId xmlns:a16="http://schemas.microsoft.com/office/drawing/2014/main" id="{75B3EA41-42EC-6A05-D35C-AFD70F6EFC77}"/>
              </a:ext>
            </a:extLst>
          </p:cNvPr>
          <p:cNvSpPr txBox="1"/>
          <p:nvPr/>
        </p:nvSpPr>
        <p:spPr>
          <a:xfrm>
            <a:off x="6411690" y="748646"/>
            <a:ext cx="3113313" cy="646331"/>
          </a:xfrm>
          <a:prstGeom prst="rect">
            <a:avLst/>
          </a:prstGeom>
          <a:noFill/>
        </p:spPr>
        <p:txBody>
          <a:bodyPr wrap="square" rtlCol="0">
            <a:spAutoFit/>
          </a:bodyPr>
          <a:lstStyle/>
          <a:p>
            <a:pPr algn="ctr"/>
            <a:r>
              <a:rPr lang="en-US" sz="3600" dirty="0">
                <a:solidFill>
                  <a:schemeClr val="accent6"/>
                </a:solidFill>
                <a:latin typeface="Segoe UI Variable Display Light" pitchFamily="2" charset="0"/>
              </a:rPr>
              <a:t>Deliverables</a:t>
            </a:r>
          </a:p>
        </p:txBody>
      </p:sp>
      <p:cxnSp>
        <p:nvCxnSpPr>
          <p:cNvPr id="5" name="Straight Connector 4">
            <a:extLst>
              <a:ext uri="{FF2B5EF4-FFF2-40B4-BE49-F238E27FC236}">
                <a16:creationId xmlns:a16="http://schemas.microsoft.com/office/drawing/2014/main" id="{54C3E21F-E33C-D4FC-EE5D-5E1C67B660C4}"/>
              </a:ext>
            </a:extLst>
          </p:cNvPr>
          <p:cNvCxnSpPr/>
          <p:nvPr/>
        </p:nvCxnSpPr>
        <p:spPr>
          <a:xfrm>
            <a:off x="5987141" y="581622"/>
            <a:ext cx="0" cy="5301343"/>
          </a:xfrm>
          <a:prstGeom prst="line">
            <a:avLst/>
          </a:prstGeom>
          <a:ln w="76200"/>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CE7D7AB-BD21-5499-66EB-047B205624FE}"/>
              </a:ext>
            </a:extLst>
          </p:cNvPr>
          <p:cNvSpPr txBox="1"/>
          <p:nvPr/>
        </p:nvSpPr>
        <p:spPr>
          <a:xfrm>
            <a:off x="549734" y="1633458"/>
            <a:ext cx="5257794" cy="3260829"/>
          </a:xfrm>
          <a:prstGeom prst="rect">
            <a:avLst/>
          </a:prstGeom>
          <a:noFill/>
        </p:spPr>
        <p:txBody>
          <a:bodyPr wrap="square" rtlCol="0">
            <a:spAutoFit/>
          </a:bodyPr>
          <a:lstStyle/>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What does attrition look like given the data?</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What factors influence attrition?</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Can machine learning predict attrition?</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What modeling approach works the best?</a:t>
            </a:r>
          </a:p>
        </p:txBody>
      </p:sp>
      <p:pic>
        <p:nvPicPr>
          <p:cNvPr id="10" name="Picture 9" descr="A diagram of a neural network&#10;&#10;Description automatically generated">
            <a:extLst>
              <a:ext uri="{FF2B5EF4-FFF2-40B4-BE49-F238E27FC236}">
                <a16:creationId xmlns:a16="http://schemas.microsoft.com/office/drawing/2014/main" id="{4A843C1E-547B-7248-81D9-D29C7B7498D6}"/>
              </a:ext>
            </a:extLst>
          </p:cNvPr>
          <p:cNvPicPr>
            <a:picLocks noChangeAspect="1"/>
          </p:cNvPicPr>
          <p:nvPr/>
        </p:nvPicPr>
        <p:blipFill rotWithShape="1">
          <a:blip r:embed="rId5">
            <a:duotone>
              <a:schemeClr val="accent6">
                <a:shade val="45000"/>
                <a:satMod val="135000"/>
              </a:schemeClr>
              <a:prstClr val="white"/>
            </a:duotone>
            <a:extLst>
              <a:ext uri="{28A0092B-C50C-407E-A947-70E740481C1C}">
                <a14:useLocalDpi xmlns:a14="http://schemas.microsoft.com/office/drawing/2010/main" val="0"/>
              </a:ext>
            </a:extLst>
          </a:blip>
          <a:srcRect l="3928" t="3214" r="2015" b="4209"/>
          <a:stretch/>
        </p:blipFill>
        <p:spPr>
          <a:xfrm>
            <a:off x="6946592" y="4171210"/>
            <a:ext cx="3113312" cy="1762686"/>
          </a:xfrm>
          <a:prstGeom prst="rect">
            <a:avLst/>
          </a:prstGeom>
        </p:spPr>
      </p:pic>
      <p:pic>
        <p:nvPicPr>
          <p:cNvPr id="12" name="Picture 11">
            <a:extLst>
              <a:ext uri="{FF2B5EF4-FFF2-40B4-BE49-F238E27FC236}">
                <a16:creationId xmlns:a16="http://schemas.microsoft.com/office/drawing/2014/main" id="{76F4589F-6BB2-5123-6713-87FE49D841E6}"/>
              </a:ext>
            </a:extLst>
          </p:cNvPr>
          <p:cNvPicPr>
            <a:picLocks noChangeAspect="1"/>
          </p:cNvPicPr>
          <p:nvPr/>
        </p:nvPicPr>
        <p:blipFill rotWithShape="1">
          <a:blip r:embed="rId6"/>
          <a:srcRect l="658"/>
          <a:stretch/>
        </p:blipFill>
        <p:spPr>
          <a:xfrm>
            <a:off x="6946592" y="1822892"/>
            <a:ext cx="3423212" cy="1920402"/>
          </a:xfrm>
          <a:prstGeom prst="rect">
            <a:avLst/>
          </a:prstGeom>
        </p:spPr>
      </p:pic>
      <p:pic>
        <p:nvPicPr>
          <p:cNvPr id="16" name="Audio 15">
            <a:hlinkClick r:id="" action="ppaction://media"/>
            <a:extLst>
              <a:ext uri="{FF2B5EF4-FFF2-40B4-BE49-F238E27FC236}">
                <a16:creationId xmlns:a16="http://schemas.microsoft.com/office/drawing/2014/main" id="{F7E7C7DD-C801-867D-AD26-2FC58EB6939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369804" y="5224542"/>
            <a:ext cx="2057400" cy="2057400"/>
          </a:xfrm>
          <a:prstGeom prst="ellipse">
            <a:avLst/>
          </a:prstGeom>
        </p:spPr>
      </p:pic>
    </p:spTree>
    <p:extLst>
      <p:ext uri="{BB962C8B-B14F-4D97-AF65-F5344CB8AC3E}">
        <p14:creationId xmlns:p14="http://schemas.microsoft.com/office/powerpoint/2010/main" val="2637837315"/>
      </p:ext>
    </p:extLst>
  </p:cSld>
  <p:clrMapOvr>
    <a:masterClrMapping/>
  </p:clrMapOvr>
  <mc:AlternateContent xmlns:mc="http://schemas.openxmlformats.org/markup-compatibility/2006">
    <mc:Choice xmlns:p14="http://schemas.microsoft.com/office/powerpoint/2010/main" Requires="p14">
      <p:transition spd="slow" p14:dur="2000" advTm="42277"/>
    </mc:Choice>
    <mc:Fallback>
      <p:transition spd="slow" advTm="42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C034893-39DD-8258-7362-DDC14962C5CB}"/>
              </a:ext>
            </a:extLst>
          </p:cNvPr>
          <p:cNvPicPr>
            <a:picLocks noChangeAspect="1"/>
          </p:cNvPicPr>
          <p:nvPr/>
        </p:nvPicPr>
        <p:blipFill rotWithShape="1">
          <a:blip r:embed="rId5"/>
          <a:srcRect t="17361"/>
          <a:stretch/>
        </p:blipFill>
        <p:spPr>
          <a:xfrm>
            <a:off x="7394612" y="2269671"/>
            <a:ext cx="4247654" cy="3831106"/>
          </a:xfrm>
          <a:prstGeom prst="rect">
            <a:avLst/>
          </a:prstGeom>
          <a:ln w="3175">
            <a:noFill/>
          </a:ln>
        </p:spPr>
      </p:pic>
      <p:sp>
        <p:nvSpPr>
          <p:cNvPr id="4" name="TextBox 3">
            <a:extLst>
              <a:ext uri="{FF2B5EF4-FFF2-40B4-BE49-F238E27FC236}">
                <a16:creationId xmlns:a16="http://schemas.microsoft.com/office/drawing/2014/main" id="{A40F3998-0DBF-8372-59EA-720CAB14FAAC}"/>
              </a:ext>
            </a:extLst>
          </p:cNvPr>
          <p:cNvSpPr txBox="1"/>
          <p:nvPr/>
        </p:nvSpPr>
        <p:spPr>
          <a:xfrm>
            <a:off x="549734" y="852913"/>
            <a:ext cx="3091540" cy="646331"/>
          </a:xfrm>
          <a:prstGeom prst="rect">
            <a:avLst/>
          </a:prstGeom>
          <a:noFill/>
        </p:spPr>
        <p:txBody>
          <a:bodyPr wrap="square" rtlCol="0">
            <a:spAutoFit/>
          </a:bodyPr>
          <a:lstStyle/>
          <a:p>
            <a:r>
              <a:rPr lang="en-US" sz="3600" dirty="0">
                <a:solidFill>
                  <a:schemeClr val="accent6"/>
                </a:solidFill>
                <a:latin typeface="Segoe UI Variable Display Light" pitchFamily="2" charset="0"/>
              </a:rPr>
              <a:t>Dataset Details</a:t>
            </a:r>
          </a:p>
        </p:txBody>
      </p:sp>
      <p:sp>
        <p:nvSpPr>
          <p:cNvPr id="5" name="TextBox 4">
            <a:extLst>
              <a:ext uri="{FF2B5EF4-FFF2-40B4-BE49-F238E27FC236}">
                <a16:creationId xmlns:a16="http://schemas.microsoft.com/office/drawing/2014/main" id="{50B42CB8-36C6-0AAB-639D-6EC8CEF71749}"/>
              </a:ext>
            </a:extLst>
          </p:cNvPr>
          <p:cNvSpPr txBox="1"/>
          <p:nvPr/>
        </p:nvSpPr>
        <p:spPr>
          <a:xfrm>
            <a:off x="549734" y="1490234"/>
            <a:ext cx="6720310" cy="3260829"/>
          </a:xfrm>
          <a:prstGeom prst="rect">
            <a:avLst/>
          </a:prstGeom>
          <a:noFill/>
        </p:spPr>
        <p:txBody>
          <a:bodyPr wrap="square" rtlCol="0">
            <a:spAutoFit/>
          </a:bodyPr>
          <a:lstStyle/>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Labeled dataset contained over 16k rows and 34 columns</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Numeric and categorical data types</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No missing values</a:t>
            </a:r>
          </a:p>
          <a:p>
            <a:pPr marL="285750" indent="-285750">
              <a:lnSpc>
                <a:spcPct val="300000"/>
              </a:lnSpc>
              <a:buFont typeface="Arial" panose="020B0604020202020204" pitchFamily="34" charset="0"/>
              <a:buChar char="•"/>
            </a:pPr>
            <a:r>
              <a:rPr lang="en-US" dirty="0">
                <a:solidFill>
                  <a:schemeClr val="accent6"/>
                </a:solidFill>
                <a:latin typeface="Segoe UI Semibold" panose="020B0702040204020203" pitchFamily="34" charset="0"/>
                <a:cs typeface="Segoe UI Semibold" panose="020B0702040204020203" pitchFamily="34" charset="0"/>
              </a:rPr>
              <a:t>Only 199 cases of attrition</a:t>
            </a:r>
          </a:p>
        </p:txBody>
      </p:sp>
      <p:sp>
        <p:nvSpPr>
          <p:cNvPr id="11" name="TextBox 10">
            <a:extLst>
              <a:ext uri="{FF2B5EF4-FFF2-40B4-BE49-F238E27FC236}">
                <a16:creationId xmlns:a16="http://schemas.microsoft.com/office/drawing/2014/main" id="{6309B3F0-8D92-AFB8-2025-CDB208478739}"/>
              </a:ext>
            </a:extLst>
          </p:cNvPr>
          <p:cNvSpPr txBox="1"/>
          <p:nvPr/>
        </p:nvSpPr>
        <p:spPr>
          <a:xfrm>
            <a:off x="7695730" y="1869561"/>
            <a:ext cx="3645418" cy="400110"/>
          </a:xfrm>
          <a:prstGeom prst="rect">
            <a:avLst/>
          </a:prstGeom>
          <a:noFill/>
        </p:spPr>
        <p:txBody>
          <a:bodyPr wrap="square" rtlCol="0">
            <a:spAutoFit/>
          </a:bodyPr>
          <a:lstStyle/>
          <a:p>
            <a:r>
              <a:rPr lang="en-US" sz="2000" dirty="0">
                <a:solidFill>
                  <a:schemeClr val="accent6"/>
                </a:solidFill>
                <a:latin typeface="Segoe UI Variable Display Light" pitchFamily="2" charset="0"/>
              </a:rPr>
              <a:t>Target Class – Employee Attrition</a:t>
            </a:r>
          </a:p>
        </p:txBody>
      </p:sp>
      <p:pic>
        <p:nvPicPr>
          <p:cNvPr id="18" name="Audio 17">
            <a:hlinkClick r:id="" action="ppaction://media"/>
            <a:extLst>
              <a:ext uri="{FF2B5EF4-FFF2-40B4-BE49-F238E27FC236}">
                <a16:creationId xmlns:a16="http://schemas.microsoft.com/office/drawing/2014/main" id="{CCCB79B3-2D80-81DE-CD1B-B357BFF7EAF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312448" y="-271477"/>
            <a:ext cx="2057400" cy="2057400"/>
          </a:xfrm>
          <a:prstGeom prst="ellipse">
            <a:avLst/>
          </a:prstGeom>
        </p:spPr>
      </p:pic>
    </p:spTree>
    <p:extLst>
      <p:ext uri="{BB962C8B-B14F-4D97-AF65-F5344CB8AC3E}">
        <p14:creationId xmlns:p14="http://schemas.microsoft.com/office/powerpoint/2010/main" val="2018615644"/>
      </p:ext>
    </p:extLst>
  </p:cSld>
  <p:clrMapOvr>
    <a:masterClrMapping/>
  </p:clrMapOvr>
  <mc:AlternateContent xmlns:mc="http://schemas.openxmlformats.org/markup-compatibility/2006">
    <mc:Choice xmlns:p14="http://schemas.microsoft.com/office/powerpoint/2010/main" Requires="p14">
      <p:transition spd="slow" p14:dur="2000" advTm="66658"/>
    </mc:Choice>
    <mc:Fallback>
      <p:transition spd="slow" advTm="666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3A6822-4C05-143C-140D-A9CDA9F10307}"/>
              </a:ext>
            </a:extLst>
          </p:cNvPr>
          <p:cNvPicPr>
            <a:picLocks noChangeAspect="1"/>
          </p:cNvPicPr>
          <p:nvPr/>
        </p:nvPicPr>
        <p:blipFill>
          <a:blip r:embed="rId5"/>
          <a:stretch>
            <a:fillRect/>
          </a:stretch>
        </p:blipFill>
        <p:spPr>
          <a:xfrm>
            <a:off x="27728" y="37626"/>
            <a:ext cx="12136544" cy="6782747"/>
          </a:xfrm>
          <a:prstGeom prst="rect">
            <a:avLst/>
          </a:prstGeom>
        </p:spPr>
      </p:pic>
      <p:pic>
        <p:nvPicPr>
          <p:cNvPr id="5" name="Audio 4">
            <a:hlinkClick r:id="" action="ppaction://media"/>
            <a:extLst>
              <a:ext uri="{FF2B5EF4-FFF2-40B4-BE49-F238E27FC236}">
                <a16:creationId xmlns:a16="http://schemas.microsoft.com/office/drawing/2014/main" id="{6F7A573D-5BC7-3166-6CCF-1CB0024C209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450596" y="5442204"/>
            <a:ext cx="2057400" cy="2057400"/>
          </a:xfrm>
          <a:prstGeom prst="ellipse">
            <a:avLst/>
          </a:prstGeom>
        </p:spPr>
      </p:pic>
    </p:spTree>
    <p:extLst>
      <p:ext uri="{BB962C8B-B14F-4D97-AF65-F5344CB8AC3E}">
        <p14:creationId xmlns:p14="http://schemas.microsoft.com/office/powerpoint/2010/main" val="325403942"/>
      </p:ext>
    </p:extLst>
  </p:cSld>
  <p:clrMapOvr>
    <a:masterClrMapping/>
  </p:clrMapOvr>
  <mc:AlternateContent xmlns:mc="http://schemas.openxmlformats.org/markup-compatibility/2006">
    <mc:Choice xmlns:p14="http://schemas.microsoft.com/office/powerpoint/2010/main" Requires="p14">
      <p:transition spd="slow" p14:dur="2000" advTm="44677"/>
    </mc:Choice>
    <mc:Fallback>
      <p:transition spd="slow" advTm="446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122E81-5BCB-5E5C-8E01-97DB66B1785F}"/>
              </a:ext>
            </a:extLst>
          </p:cNvPr>
          <p:cNvPicPr>
            <a:picLocks noChangeAspect="1"/>
          </p:cNvPicPr>
          <p:nvPr/>
        </p:nvPicPr>
        <p:blipFill>
          <a:blip r:embed="rId5"/>
          <a:stretch>
            <a:fillRect/>
          </a:stretch>
        </p:blipFill>
        <p:spPr>
          <a:xfrm>
            <a:off x="46781" y="70969"/>
            <a:ext cx="12098438" cy="6716062"/>
          </a:xfrm>
          <a:prstGeom prst="rect">
            <a:avLst/>
          </a:prstGeom>
        </p:spPr>
      </p:pic>
      <p:pic>
        <p:nvPicPr>
          <p:cNvPr id="10" name="Audio 9">
            <a:hlinkClick r:id="" action="ppaction://media"/>
            <a:extLst>
              <a:ext uri="{FF2B5EF4-FFF2-40B4-BE49-F238E27FC236}">
                <a16:creationId xmlns:a16="http://schemas.microsoft.com/office/drawing/2014/main" id="{8F0C6F64-935A-C698-2BB2-E5D79D477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573004" y="-310896"/>
            <a:ext cx="2057400" cy="2057400"/>
          </a:xfrm>
          <a:prstGeom prst="ellipse">
            <a:avLst/>
          </a:prstGeom>
        </p:spPr>
      </p:pic>
    </p:spTree>
    <p:extLst>
      <p:ext uri="{BB962C8B-B14F-4D97-AF65-F5344CB8AC3E}">
        <p14:creationId xmlns:p14="http://schemas.microsoft.com/office/powerpoint/2010/main" val="1968845344"/>
      </p:ext>
    </p:extLst>
  </p:cSld>
  <p:clrMapOvr>
    <a:masterClrMapping/>
  </p:clrMapOvr>
  <mc:AlternateContent xmlns:mc="http://schemas.openxmlformats.org/markup-compatibility/2006">
    <mc:Choice xmlns:p14="http://schemas.microsoft.com/office/powerpoint/2010/main" Requires="p14">
      <p:transition spd="slow" p14:dur="2000" advTm="60112"/>
    </mc:Choice>
    <mc:Fallback>
      <p:transition spd="slow" advTm="60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4B6BF9-4447-D034-0714-9B07D52336D3}"/>
              </a:ext>
            </a:extLst>
          </p:cNvPr>
          <p:cNvPicPr>
            <a:picLocks noChangeAspect="1"/>
          </p:cNvPicPr>
          <p:nvPr/>
        </p:nvPicPr>
        <p:blipFill>
          <a:blip r:embed="rId5"/>
          <a:stretch>
            <a:fillRect/>
          </a:stretch>
        </p:blipFill>
        <p:spPr>
          <a:xfrm>
            <a:off x="37254" y="75732"/>
            <a:ext cx="12117491" cy="6706536"/>
          </a:xfrm>
          <a:prstGeom prst="rect">
            <a:avLst/>
          </a:prstGeom>
        </p:spPr>
      </p:pic>
      <p:pic>
        <p:nvPicPr>
          <p:cNvPr id="5" name="Audio 4">
            <a:hlinkClick r:id="" action="ppaction://media"/>
            <a:extLst>
              <a:ext uri="{FF2B5EF4-FFF2-40B4-BE49-F238E27FC236}">
                <a16:creationId xmlns:a16="http://schemas.microsoft.com/office/drawing/2014/main" id="{BD519ACA-7DF3-1301-5293-A30CF0B73D0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611104" y="-475996"/>
            <a:ext cx="2057400" cy="2057400"/>
          </a:xfrm>
          <a:prstGeom prst="ellipse">
            <a:avLst/>
          </a:prstGeom>
        </p:spPr>
      </p:pic>
    </p:spTree>
    <p:extLst>
      <p:ext uri="{BB962C8B-B14F-4D97-AF65-F5344CB8AC3E}">
        <p14:creationId xmlns:p14="http://schemas.microsoft.com/office/powerpoint/2010/main" val="2380871769"/>
      </p:ext>
    </p:extLst>
  </p:cSld>
  <p:clrMapOvr>
    <a:masterClrMapping/>
  </p:clrMapOvr>
  <mc:AlternateContent xmlns:mc="http://schemas.openxmlformats.org/markup-compatibility/2006">
    <mc:Choice xmlns:p14="http://schemas.microsoft.com/office/powerpoint/2010/main" Requires="p14">
      <p:transition spd="slow" p14:dur="2000" advTm="39460"/>
    </mc:Choice>
    <mc:Fallback>
      <p:transition spd="slow" advTm="39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05E94D-3E9A-0C01-06FA-A5973AF48AF0}"/>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8000"/>
                    </a14:imgEffect>
                  </a14:imgLayer>
                </a14:imgProps>
              </a:ext>
            </a:extLst>
          </a:blip>
          <a:stretch>
            <a:fillRect/>
          </a:stretch>
        </p:blipFill>
        <p:spPr>
          <a:xfrm>
            <a:off x="4543933" y="1550714"/>
            <a:ext cx="7074358" cy="4525934"/>
          </a:xfrm>
          <a:prstGeom prst="rect">
            <a:avLst/>
          </a:prstGeom>
        </p:spPr>
      </p:pic>
      <p:pic>
        <p:nvPicPr>
          <p:cNvPr id="8" name="Picture 7" descr="A computer screen shot of a list of words&#10;&#10;Description automatically generated">
            <a:extLst>
              <a:ext uri="{FF2B5EF4-FFF2-40B4-BE49-F238E27FC236}">
                <a16:creationId xmlns:a16="http://schemas.microsoft.com/office/drawing/2014/main" id="{E08F0DC8-5269-8B3B-9061-F6A8EF463555}"/>
              </a:ext>
            </a:extLst>
          </p:cNvPr>
          <p:cNvPicPr>
            <a:picLocks noChangeAspect="1"/>
          </p:cNvPicPr>
          <p:nvPr/>
        </p:nvPicPr>
        <p:blipFill>
          <a:blip r:embed="rId7"/>
          <a:stretch>
            <a:fillRect/>
          </a:stretch>
        </p:blipFill>
        <p:spPr>
          <a:xfrm>
            <a:off x="362380" y="1635958"/>
            <a:ext cx="3866203" cy="4355445"/>
          </a:xfrm>
          <a:prstGeom prst="rect">
            <a:avLst/>
          </a:prstGeom>
        </p:spPr>
      </p:pic>
      <p:sp>
        <p:nvSpPr>
          <p:cNvPr id="9" name="TextBox 8">
            <a:extLst>
              <a:ext uri="{FF2B5EF4-FFF2-40B4-BE49-F238E27FC236}">
                <a16:creationId xmlns:a16="http://schemas.microsoft.com/office/drawing/2014/main" id="{25C06238-56DE-D18C-5FBD-A38000093E10}"/>
              </a:ext>
            </a:extLst>
          </p:cNvPr>
          <p:cNvSpPr txBox="1"/>
          <p:nvPr/>
        </p:nvSpPr>
        <p:spPr>
          <a:xfrm>
            <a:off x="362379" y="604987"/>
            <a:ext cx="5842477" cy="523220"/>
          </a:xfrm>
          <a:prstGeom prst="rect">
            <a:avLst/>
          </a:prstGeom>
          <a:noFill/>
        </p:spPr>
        <p:txBody>
          <a:bodyPr wrap="square" rtlCol="0">
            <a:spAutoFit/>
          </a:bodyPr>
          <a:lstStyle/>
          <a:p>
            <a:r>
              <a:rPr lang="en-US" sz="2800" dirty="0">
                <a:solidFill>
                  <a:schemeClr val="accent6"/>
                </a:solidFill>
                <a:latin typeface="Segoe UI Variable Display Light" pitchFamily="2" charset="0"/>
              </a:rPr>
              <a:t>Recursive Feature Elimination (RFE)</a:t>
            </a:r>
          </a:p>
        </p:txBody>
      </p:sp>
      <p:pic>
        <p:nvPicPr>
          <p:cNvPr id="33" name="Audio 32">
            <a:hlinkClick r:id="" action="ppaction://media"/>
            <a:extLst>
              <a:ext uri="{FF2B5EF4-FFF2-40B4-BE49-F238E27FC236}">
                <a16:creationId xmlns:a16="http://schemas.microsoft.com/office/drawing/2014/main" id="{26832066-74A5-84C6-B614-EF598494749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4739801"/>
      </p:ext>
    </p:extLst>
  </p:cSld>
  <p:clrMapOvr>
    <a:masterClrMapping/>
  </p:clrMapOvr>
  <mc:AlternateContent xmlns:mc="http://schemas.openxmlformats.org/markup-compatibility/2006">
    <mc:Choice xmlns:p14="http://schemas.microsoft.com/office/powerpoint/2010/main" Requires="p14">
      <p:transition spd="slow" p14:dur="2000" advTm="86517"/>
    </mc:Choice>
    <mc:Fallback>
      <p:transition spd="slow" advTm="86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646CA6-48A7-6070-FA00-84A64A460EBF}"/>
              </a:ext>
            </a:extLst>
          </p:cNvPr>
          <p:cNvSpPr txBox="1"/>
          <p:nvPr/>
        </p:nvSpPr>
        <p:spPr>
          <a:xfrm>
            <a:off x="457211" y="517859"/>
            <a:ext cx="3797289" cy="646331"/>
          </a:xfrm>
          <a:prstGeom prst="rect">
            <a:avLst/>
          </a:prstGeom>
          <a:noFill/>
        </p:spPr>
        <p:txBody>
          <a:bodyPr wrap="square" rtlCol="0">
            <a:spAutoFit/>
          </a:bodyPr>
          <a:lstStyle/>
          <a:p>
            <a:r>
              <a:rPr lang="en-US" sz="3600" dirty="0">
                <a:solidFill>
                  <a:schemeClr val="accent6"/>
                </a:solidFill>
                <a:latin typeface="Segoe UI Variable Display Light" pitchFamily="2" charset="0"/>
              </a:rPr>
              <a:t>Prediction Models</a:t>
            </a:r>
          </a:p>
        </p:txBody>
      </p:sp>
      <p:sp>
        <p:nvSpPr>
          <p:cNvPr id="3" name="TextBox 2">
            <a:extLst>
              <a:ext uri="{FF2B5EF4-FFF2-40B4-BE49-F238E27FC236}">
                <a16:creationId xmlns:a16="http://schemas.microsoft.com/office/drawing/2014/main" id="{C0A7668D-C47A-F793-2797-570FCA8C92BB}"/>
              </a:ext>
            </a:extLst>
          </p:cNvPr>
          <p:cNvSpPr txBox="1"/>
          <p:nvPr/>
        </p:nvSpPr>
        <p:spPr>
          <a:xfrm>
            <a:off x="457211" y="2833866"/>
            <a:ext cx="2922809" cy="3386566"/>
          </a:xfrm>
          <a:prstGeom prst="rect">
            <a:avLst/>
          </a:prstGeom>
          <a:noFill/>
        </p:spPr>
        <p:txBody>
          <a:bodyPr wrap="square" rtlCol="0">
            <a:spAutoFit/>
          </a:bodyPr>
          <a:lstStyle/>
          <a:p>
            <a:pPr>
              <a:lnSpc>
                <a:spcPct val="300000"/>
              </a:lnSpc>
            </a:pPr>
            <a:r>
              <a:rPr lang="en-US" dirty="0">
                <a:solidFill>
                  <a:schemeClr val="accent6"/>
                </a:solidFill>
                <a:latin typeface="Segoe UI Semibold" panose="020B0702040204020203" pitchFamily="34" charset="0"/>
                <a:cs typeface="Segoe UI Semibold" panose="020B0702040204020203" pitchFamily="34" charset="0"/>
              </a:rPr>
              <a:t>Decision Tree Classifier</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Model explainability</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Versatile</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Handles imbalanced data</a:t>
            </a:r>
          </a:p>
        </p:txBody>
      </p:sp>
      <p:sp>
        <p:nvSpPr>
          <p:cNvPr id="4" name="TextBox 3">
            <a:extLst>
              <a:ext uri="{FF2B5EF4-FFF2-40B4-BE49-F238E27FC236}">
                <a16:creationId xmlns:a16="http://schemas.microsoft.com/office/drawing/2014/main" id="{672861DE-FAB7-CC4E-3000-4E374C03D25D}"/>
              </a:ext>
            </a:extLst>
          </p:cNvPr>
          <p:cNvSpPr txBox="1"/>
          <p:nvPr/>
        </p:nvSpPr>
        <p:spPr>
          <a:xfrm>
            <a:off x="3678967" y="2833866"/>
            <a:ext cx="3244746" cy="3260829"/>
          </a:xfrm>
          <a:prstGeom prst="rect">
            <a:avLst/>
          </a:prstGeom>
          <a:noFill/>
        </p:spPr>
        <p:txBody>
          <a:bodyPr wrap="square" rtlCol="0">
            <a:spAutoFit/>
          </a:bodyPr>
          <a:lstStyle/>
          <a:p>
            <a:pPr>
              <a:lnSpc>
                <a:spcPct val="300000"/>
              </a:lnSpc>
            </a:pPr>
            <a:r>
              <a:rPr lang="en-US" dirty="0">
                <a:solidFill>
                  <a:schemeClr val="accent6"/>
                </a:solidFill>
                <a:latin typeface="Segoe UI Semibold" panose="020B0702040204020203" pitchFamily="34" charset="0"/>
                <a:cs typeface="Segoe UI Semibold" panose="020B0702040204020203" pitchFamily="34" charset="0"/>
              </a:rPr>
              <a:t>Gradient Boosted Classifier</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Robust against over-fitting</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Handles imbalanced data</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Learns from mistakes</a:t>
            </a:r>
          </a:p>
        </p:txBody>
      </p:sp>
      <p:sp>
        <p:nvSpPr>
          <p:cNvPr id="5" name="TextBox 4">
            <a:extLst>
              <a:ext uri="{FF2B5EF4-FFF2-40B4-BE49-F238E27FC236}">
                <a16:creationId xmlns:a16="http://schemas.microsoft.com/office/drawing/2014/main" id="{84297BFF-F030-73D7-C31E-752BFC44D6B6}"/>
              </a:ext>
            </a:extLst>
          </p:cNvPr>
          <p:cNvSpPr txBox="1"/>
          <p:nvPr/>
        </p:nvSpPr>
        <p:spPr>
          <a:xfrm>
            <a:off x="7222660" y="2833865"/>
            <a:ext cx="4512129" cy="3260829"/>
          </a:xfrm>
          <a:prstGeom prst="rect">
            <a:avLst/>
          </a:prstGeom>
          <a:noFill/>
        </p:spPr>
        <p:txBody>
          <a:bodyPr wrap="square" rtlCol="0">
            <a:spAutoFit/>
          </a:bodyPr>
          <a:lstStyle/>
          <a:p>
            <a:pPr>
              <a:lnSpc>
                <a:spcPct val="300000"/>
              </a:lnSpc>
            </a:pPr>
            <a:r>
              <a:rPr lang="en-US" dirty="0">
                <a:solidFill>
                  <a:schemeClr val="accent6"/>
                </a:solidFill>
                <a:latin typeface="Segoe UI Semibold" panose="020B0702040204020203" pitchFamily="34" charset="0"/>
                <a:cs typeface="Segoe UI Semibold" panose="020B0702040204020203" pitchFamily="34" charset="0"/>
              </a:rPr>
              <a:t>Multi-layer Perceptron Classifier</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Handles complex/non-linear relationships</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Uses backpropagation to reduce error</a:t>
            </a:r>
          </a:p>
          <a:p>
            <a:pPr marL="285750" indent="-285750">
              <a:lnSpc>
                <a:spcPct val="300000"/>
              </a:lnSpc>
              <a:buFont typeface="Arial" panose="020B0604020202020204" pitchFamily="34" charset="0"/>
              <a:buChar char="•"/>
            </a:pPr>
            <a:r>
              <a:rPr lang="en-US" dirty="0">
                <a:solidFill>
                  <a:schemeClr val="accent6"/>
                </a:solidFill>
                <a:latin typeface="Segoe UI Variable Display Light" pitchFamily="2" charset="0"/>
                <a:cs typeface="Segoe UI Semibold" panose="020B0702040204020203" pitchFamily="34" charset="0"/>
              </a:rPr>
              <a:t>Generates predictions quickly, once trained</a:t>
            </a:r>
          </a:p>
        </p:txBody>
      </p:sp>
      <p:pic>
        <p:nvPicPr>
          <p:cNvPr id="6" name="Picture 5">
            <a:extLst>
              <a:ext uri="{FF2B5EF4-FFF2-40B4-BE49-F238E27FC236}">
                <a16:creationId xmlns:a16="http://schemas.microsoft.com/office/drawing/2014/main" id="{D94A277A-76B7-6AC9-A4CA-D63CA9205D1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61" b="89844" l="1563" r="97656">
                        <a14:foregroundMark x1="3906" y1="47461" x2="3906" y2="53320"/>
                        <a14:foregroundMark x1="1563" y1="82031" x2="1563" y2="83594"/>
                        <a14:foregroundMark x1="89648" y1="76563" x2="91406" y2="82617"/>
                        <a14:foregroundMark x1="97656" y1="80273" x2="97070" y2="84375"/>
                      </a14:backgroundRemoval>
                    </a14:imgEffect>
                  </a14:imgLayer>
                </a14:imgProps>
              </a:ext>
            </a:extLst>
          </a:blip>
          <a:stretch>
            <a:fillRect/>
          </a:stretch>
        </p:blipFill>
        <p:spPr>
          <a:xfrm>
            <a:off x="1194343" y="1707813"/>
            <a:ext cx="1092200" cy="1092200"/>
          </a:xfrm>
          <a:prstGeom prst="rect">
            <a:avLst/>
          </a:prstGeom>
        </p:spPr>
      </p:pic>
      <p:pic>
        <p:nvPicPr>
          <p:cNvPr id="7" name="Picture 6">
            <a:extLst>
              <a:ext uri="{FF2B5EF4-FFF2-40B4-BE49-F238E27FC236}">
                <a16:creationId xmlns:a16="http://schemas.microsoft.com/office/drawing/2014/main" id="{00860C7D-355E-EB84-8609-356E17A0A90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61" b="89844" l="1563" r="97656">
                        <a14:foregroundMark x1="3906" y1="47461" x2="3906" y2="53320"/>
                        <a14:foregroundMark x1="1563" y1="82031" x2="1563" y2="83594"/>
                        <a14:foregroundMark x1="89648" y1="76563" x2="91406" y2="82617"/>
                        <a14:foregroundMark x1="97656" y1="80273" x2="97070" y2="84375"/>
                      </a14:backgroundRemoval>
                    </a14:imgEffect>
                  </a14:imgLayer>
                </a14:imgProps>
              </a:ext>
            </a:extLst>
          </a:blip>
          <a:stretch>
            <a:fillRect/>
          </a:stretch>
        </p:blipFill>
        <p:spPr>
          <a:xfrm>
            <a:off x="4078064" y="1605817"/>
            <a:ext cx="646331" cy="646331"/>
          </a:xfrm>
          <a:prstGeom prst="rect">
            <a:avLst/>
          </a:prstGeom>
        </p:spPr>
      </p:pic>
      <p:pic>
        <p:nvPicPr>
          <p:cNvPr id="8" name="Picture 7">
            <a:extLst>
              <a:ext uri="{FF2B5EF4-FFF2-40B4-BE49-F238E27FC236}">
                <a16:creationId xmlns:a16="http://schemas.microsoft.com/office/drawing/2014/main" id="{9AA8D8C7-E60F-DD80-4C79-7D495E5DE62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61" b="89844" l="1563" r="97656">
                        <a14:foregroundMark x1="3906" y1="47461" x2="3906" y2="53320"/>
                        <a14:foregroundMark x1="1563" y1="82031" x2="1563" y2="83594"/>
                        <a14:foregroundMark x1="89648" y1="76563" x2="91406" y2="82617"/>
                        <a14:foregroundMark x1="97656" y1="80273" x2="97070" y2="84375"/>
                      </a14:backgroundRemoval>
                    </a14:imgEffect>
                  </a14:imgLayer>
                </a14:imgProps>
              </a:ext>
            </a:extLst>
          </a:blip>
          <a:stretch>
            <a:fillRect/>
          </a:stretch>
        </p:blipFill>
        <p:spPr>
          <a:xfrm>
            <a:off x="4831262" y="2054542"/>
            <a:ext cx="646331" cy="646331"/>
          </a:xfrm>
          <a:prstGeom prst="rect">
            <a:avLst/>
          </a:prstGeom>
        </p:spPr>
      </p:pic>
      <p:pic>
        <p:nvPicPr>
          <p:cNvPr id="9" name="Picture 8">
            <a:extLst>
              <a:ext uri="{FF2B5EF4-FFF2-40B4-BE49-F238E27FC236}">
                <a16:creationId xmlns:a16="http://schemas.microsoft.com/office/drawing/2014/main" id="{B5F4DF34-22E0-AC02-AC8A-D1F874607E5C}"/>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61" b="89844" l="1563" r="97656">
                        <a14:foregroundMark x1="3906" y1="47461" x2="3906" y2="53320"/>
                        <a14:foregroundMark x1="1563" y1="82031" x2="1563" y2="83594"/>
                        <a14:foregroundMark x1="89648" y1="76563" x2="91406" y2="82617"/>
                        <a14:foregroundMark x1="97656" y1="80273" x2="97070" y2="84375"/>
                      </a14:backgroundRemoval>
                    </a14:imgEffect>
                  </a14:imgLayer>
                </a14:imgProps>
              </a:ext>
            </a:extLst>
          </a:blip>
          <a:stretch>
            <a:fillRect/>
          </a:stretch>
        </p:blipFill>
        <p:spPr>
          <a:xfrm>
            <a:off x="5529252" y="2503269"/>
            <a:ext cx="646331" cy="646331"/>
          </a:xfrm>
          <a:prstGeom prst="rect">
            <a:avLst/>
          </a:prstGeom>
        </p:spPr>
      </p:pic>
      <p:cxnSp>
        <p:nvCxnSpPr>
          <p:cNvPr id="11" name="Straight Connector 10">
            <a:extLst>
              <a:ext uri="{FF2B5EF4-FFF2-40B4-BE49-F238E27FC236}">
                <a16:creationId xmlns:a16="http://schemas.microsoft.com/office/drawing/2014/main" id="{477FA972-6B17-1D83-97B1-B56C18CC9DC4}"/>
              </a:ext>
            </a:extLst>
          </p:cNvPr>
          <p:cNvCxnSpPr>
            <a:cxnSpLocks/>
          </p:cNvCxnSpPr>
          <p:nvPr/>
        </p:nvCxnSpPr>
        <p:spPr>
          <a:xfrm>
            <a:off x="3932967" y="1605817"/>
            <a:ext cx="0" cy="1543783"/>
          </a:xfrm>
          <a:prstGeom prst="line">
            <a:avLst/>
          </a:prstGeom>
          <a:ln>
            <a:solidFill>
              <a:schemeClr val="accent1">
                <a:lumMod val="20000"/>
                <a:lumOff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AF517139-9E15-A06A-B6E2-81BB9E11676A}"/>
              </a:ext>
            </a:extLst>
          </p:cNvPr>
          <p:cNvCxnSpPr>
            <a:cxnSpLocks/>
          </p:cNvCxnSpPr>
          <p:nvPr/>
        </p:nvCxnSpPr>
        <p:spPr>
          <a:xfrm flipH="1">
            <a:off x="3932966" y="3149600"/>
            <a:ext cx="2493234" cy="0"/>
          </a:xfrm>
          <a:prstGeom prst="line">
            <a:avLst/>
          </a:prstGeom>
          <a:ln>
            <a:solidFill>
              <a:schemeClr val="accent1">
                <a:lumMod val="20000"/>
                <a:lumOff val="80000"/>
              </a:schemeClr>
            </a:solidFill>
          </a:ln>
        </p:spPr>
        <p:style>
          <a:lnRef idx="2">
            <a:schemeClr val="accent1"/>
          </a:lnRef>
          <a:fillRef idx="0">
            <a:schemeClr val="accent1"/>
          </a:fillRef>
          <a:effectRef idx="1">
            <a:schemeClr val="accent1"/>
          </a:effectRef>
          <a:fontRef idx="minor">
            <a:schemeClr val="tx1"/>
          </a:fontRef>
        </p:style>
      </p:cxnSp>
      <p:pic>
        <p:nvPicPr>
          <p:cNvPr id="17" name="Picture 16">
            <a:extLst>
              <a:ext uri="{FF2B5EF4-FFF2-40B4-BE49-F238E27FC236}">
                <a16:creationId xmlns:a16="http://schemas.microsoft.com/office/drawing/2014/main" id="{AAC9F5B6-7A39-8B3F-80A3-613A299CE36E}"/>
              </a:ext>
            </a:extLst>
          </p:cNvPr>
          <p:cNvPicPr>
            <a:picLocks noChangeAspect="1"/>
          </p:cNvPicPr>
          <p:nvPr/>
        </p:nvPicPr>
        <p:blipFill>
          <a:blip r:embed="rId7">
            <a:duotone>
              <a:schemeClr val="accent6">
                <a:shade val="45000"/>
                <a:satMod val="135000"/>
              </a:schemeClr>
              <a:prstClr val="white"/>
            </a:duotone>
          </a:blip>
          <a:stretch>
            <a:fillRect/>
          </a:stretch>
        </p:blipFill>
        <p:spPr>
          <a:xfrm>
            <a:off x="7822007" y="1164191"/>
            <a:ext cx="2719236" cy="1988982"/>
          </a:xfrm>
          <a:prstGeom prst="rect">
            <a:avLst/>
          </a:prstGeom>
        </p:spPr>
      </p:pic>
      <p:pic>
        <p:nvPicPr>
          <p:cNvPr id="22" name="Audio 21">
            <a:hlinkClick r:id="" action="ppaction://media"/>
            <a:extLst>
              <a:ext uri="{FF2B5EF4-FFF2-40B4-BE49-F238E27FC236}">
                <a16:creationId xmlns:a16="http://schemas.microsoft.com/office/drawing/2014/main" id="{A4D1C564-07BF-7DDF-72A3-B26B7EC2DAF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4877436"/>
      </p:ext>
    </p:extLst>
  </p:cSld>
  <p:clrMapOvr>
    <a:masterClrMapping/>
  </p:clrMapOvr>
  <mc:AlternateContent xmlns:mc="http://schemas.openxmlformats.org/markup-compatibility/2006">
    <mc:Choice xmlns:p14="http://schemas.microsoft.com/office/powerpoint/2010/main" Requires="p14">
      <p:transition spd="slow" p14:dur="2000" advTm="81140"/>
    </mc:Choice>
    <mc:Fallback>
      <p:transition spd="slow" advTm="81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646CA6-48A7-6070-FA00-84A64A460EBF}"/>
              </a:ext>
            </a:extLst>
          </p:cNvPr>
          <p:cNvSpPr txBox="1"/>
          <p:nvPr/>
        </p:nvSpPr>
        <p:spPr>
          <a:xfrm>
            <a:off x="457211" y="517859"/>
            <a:ext cx="5924539" cy="646331"/>
          </a:xfrm>
          <a:prstGeom prst="rect">
            <a:avLst/>
          </a:prstGeom>
          <a:noFill/>
        </p:spPr>
        <p:txBody>
          <a:bodyPr wrap="square" rtlCol="0">
            <a:spAutoFit/>
          </a:bodyPr>
          <a:lstStyle/>
          <a:p>
            <a:r>
              <a:rPr lang="en-US" sz="3600" dirty="0">
                <a:solidFill>
                  <a:schemeClr val="accent6"/>
                </a:solidFill>
                <a:latin typeface="Segoe UI Variable Display Light" pitchFamily="2" charset="0"/>
              </a:rPr>
              <a:t>Comparing Results</a:t>
            </a:r>
          </a:p>
        </p:txBody>
      </p:sp>
      <p:sp>
        <p:nvSpPr>
          <p:cNvPr id="13" name="TextBox 12">
            <a:extLst>
              <a:ext uri="{FF2B5EF4-FFF2-40B4-BE49-F238E27FC236}">
                <a16:creationId xmlns:a16="http://schemas.microsoft.com/office/drawing/2014/main" id="{67F25A4B-D49A-CE64-9681-EBE4EABF2AF2}"/>
              </a:ext>
            </a:extLst>
          </p:cNvPr>
          <p:cNvSpPr txBox="1"/>
          <p:nvPr/>
        </p:nvSpPr>
        <p:spPr>
          <a:xfrm>
            <a:off x="498408" y="2478355"/>
            <a:ext cx="3062462" cy="919867"/>
          </a:xfrm>
          <a:prstGeom prst="rect">
            <a:avLst/>
          </a:prstGeom>
          <a:noFill/>
        </p:spPr>
        <p:txBody>
          <a:bodyPr wrap="square">
            <a:spAutoFit/>
          </a:bodyPr>
          <a:lstStyle/>
          <a:p>
            <a:pPr algn="ctr"/>
            <a:r>
              <a:rPr lang="en-US" sz="2000" dirty="0">
                <a:solidFill>
                  <a:schemeClr val="accent6"/>
                </a:solidFill>
                <a:latin typeface="Segoe UI Variable Display" pitchFamily="2" charset="0"/>
                <a:cs typeface="Segoe UI Semibold" panose="020B0702040204020203" pitchFamily="34" charset="0"/>
              </a:rPr>
              <a:t>Decision Tree Classifier </a:t>
            </a:r>
          </a:p>
          <a:p>
            <a:pPr algn="ctr">
              <a:lnSpc>
                <a:spcPct val="200000"/>
              </a:lnSpc>
            </a:pPr>
            <a:r>
              <a:rPr lang="en-US" sz="2000" dirty="0">
                <a:solidFill>
                  <a:schemeClr val="accent6"/>
                </a:solidFill>
                <a:latin typeface="Segoe UI Variable Display" pitchFamily="2" charset="0"/>
                <a:cs typeface="Segoe UI Semibold" panose="020B0702040204020203" pitchFamily="34" charset="0"/>
              </a:rPr>
              <a:t>89%</a:t>
            </a:r>
          </a:p>
        </p:txBody>
      </p:sp>
      <p:pic>
        <p:nvPicPr>
          <p:cNvPr id="14" name="Picture 13" descr="A screenshot of a computer&#10;&#10;Description automatically generated">
            <a:extLst>
              <a:ext uri="{FF2B5EF4-FFF2-40B4-BE49-F238E27FC236}">
                <a16:creationId xmlns:a16="http://schemas.microsoft.com/office/drawing/2014/main" id="{192CF6AE-60EA-8FF5-0CC6-1F3356D83B4F}"/>
              </a:ext>
            </a:extLst>
          </p:cNvPr>
          <p:cNvPicPr>
            <a:picLocks noChangeAspect="1"/>
          </p:cNvPicPr>
          <p:nvPr/>
        </p:nvPicPr>
        <p:blipFill>
          <a:blip r:embed="rId5"/>
          <a:stretch>
            <a:fillRect/>
          </a:stretch>
        </p:blipFill>
        <p:spPr>
          <a:xfrm>
            <a:off x="260116" y="3566629"/>
            <a:ext cx="3855581" cy="1910465"/>
          </a:xfrm>
          <a:prstGeom prst="rect">
            <a:avLst/>
          </a:prstGeom>
          <a:ln w="3175">
            <a:solidFill>
              <a:schemeClr val="tx1"/>
            </a:solidFill>
          </a:ln>
        </p:spPr>
      </p:pic>
      <p:pic>
        <p:nvPicPr>
          <p:cNvPr id="15" name="Picture 14" descr="A screenshot of a computer&#10;&#10;Description automatically generated">
            <a:extLst>
              <a:ext uri="{FF2B5EF4-FFF2-40B4-BE49-F238E27FC236}">
                <a16:creationId xmlns:a16="http://schemas.microsoft.com/office/drawing/2014/main" id="{189E4BA6-4108-085D-91F9-7D13A5FA98A5}"/>
              </a:ext>
            </a:extLst>
          </p:cNvPr>
          <p:cNvPicPr>
            <a:picLocks noChangeAspect="1"/>
          </p:cNvPicPr>
          <p:nvPr/>
        </p:nvPicPr>
        <p:blipFill>
          <a:blip r:embed="rId6"/>
          <a:stretch>
            <a:fillRect/>
          </a:stretch>
        </p:blipFill>
        <p:spPr>
          <a:xfrm>
            <a:off x="4276803" y="3566629"/>
            <a:ext cx="3771588" cy="1910465"/>
          </a:xfrm>
          <a:prstGeom prst="rect">
            <a:avLst/>
          </a:prstGeom>
          <a:ln w="3175">
            <a:solidFill>
              <a:schemeClr val="tx1"/>
            </a:solidFill>
          </a:ln>
        </p:spPr>
      </p:pic>
      <p:pic>
        <p:nvPicPr>
          <p:cNvPr id="16" name="Picture 15" descr="A screenshot of a computer&#10;&#10;Description automatically generated">
            <a:extLst>
              <a:ext uri="{FF2B5EF4-FFF2-40B4-BE49-F238E27FC236}">
                <a16:creationId xmlns:a16="http://schemas.microsoft.com/office/drawing/2014/main" id="{6C82BBD6-189D-261D-7FE6-D622282C9D52}"/>
              </a:ext>
            </a:extLst>
          </p:cNvPr>
          <p:cNvPicPr>
            <a:picLocks noChangeAspect="1"/>
          </p:cNvPicPr>
          <p:nvPr/>
        </p:nvPicPr>
        <p:blipFill>
          <a:blip r:embed="rId7"/>
          <a:stretch>
            <a:fillRect/>
          </a:stretch>
        </p:blipFill>
        <p:spPr>
          <a:xfrm>
            <a:off x="8205163" y="3566629"/>
            <a:ext cx="3820930" cy="1910465"/>
          </a:xfrm>
          <a:prstGeom prst="rect">
            <a:avLst/>
          </a:prstGeom>
          <a:ln w="3175">
            <a:solidFill>
              <a:schemeClr val="tx1"/>
            </a:solidFill>
          </a:ln>
        </p:spPr>
      </p:pic>
      <p:sp>
        <p:nvSpPr>
          <p:cNvPr id="18" name="TextBox 17">
            <a:extLst>
              <a:ext uri="{FF2B5EF4-FFF2-40B4-BE49-F238E27FC236}">
                <a16:creationId xmlns:a16="http://schemas.microsoft.com/office/drawing/2014/main" id="{82127168-50A1-9633-7C9E-0DDDDFD91C62}"/>
              </a:ext>
            </a:extLst>
          </p:cNvPr>
          <p:cNvSpPr txBox="1"/>
          <p:nvPr/>
        </p:nvSpPr>
        <p:spPr>
          <a:xfrm>
            <a:off x="4276803" y="2478354"/>
            <a:ext cx="3638394" cy="919867"/>
          </a:xfrm>
          <a:prstGeom prst="rect">
            <a:avLst/>
          </a:prstGeom>
          <a:noFill/>
        </p:spPr>
        <p:txBody>
          <a:bodyPr wrap="square" rtlCol="0">
            <a:spAutoFit/>
          </a:bodyPr>
          <a:lstStyle/>
          <a:p>
            <a:pPr algn="ctr"/>
            <a:r>
              <a:rPr lang="en-US" sz="2000" dirty="0">
                <a:solidFill>
                  <a:schemeClr val="accent6"/>
                </a:solidFill>
                <a:latin typeface="Segoe UI Variable Display" pitchFamily="2" charset="0"/>
                <a:cs typeface="Segoe UI Semibold" panose="020B0702040204020203" pitchFamily="34" charset="0"/>
              </a:rPr>
              <a:t>Gradient Boosted Classifier </a:t>
            </a:r>
          </a:p>
          <a:p>
            <a:pPr algn="ctr">
              <a:lnSpc>
                <a:spcPct val="200000"/>
              </a:lnSpc>
            </a:pPr>
            <a:r>
              <a:rPr lang="en-US" sz="2000" dirty="0">
                <a:solidFill>
                  <a:schemeClr val="accent6"/>
                </a:solidFill>
                <a:latin typeface="Segoe UI Variable Display" pitchFamily="2" charset="0"/>
                <a:cs typeface="Segoe UI Semibold" panose="020B0702040204020203" pitchFamily="34" charset="0"/>
              </a:rPr>
              <a:t>91%</a:t>
            </a:r>
            <a:endParaRPr lang="en-US" sz="2000" dirty="0">
              <a:latin typeface="Segoe UI Variable Display" pitchFamily="2" charset="0"/>
            </a:endParaRPr>
          </a:p>
        </p:txBody>
      </p:sp>
      <p:sp>
        <p:nvSpPr>
          <p:cNvPr id="19" name="TextBox 18">
            <a:extLst>
              <a:ext uri="{FF2B5EF4-FFF2-40B4-BE49-F238E27FC236}">
                <a16:creationId xmlns:a16="http://schemas.microsoft.com/office/drawing/2014/main" id="{EAA697A9-8127-7E53-C68E-96CB2BF70843}"/>
              </a:ext>
            </a:extLst>
          </p:cNvPr>
          <p:cNvSpPr txBox="1"/>
          <p:nvPr/>
        </p:nvSpPr>
        <p:spPr>
          <a:xfrm>
            <a:off x="8048391" y="2478353"/>
            <a:ext cx="3977702" cy="919867"/>
          </a:xfrm>
          <a:prstGeom prst="rect">
            <a:avLst/>
          </a:prstGeom>
          <a:noFill/>
        </p:spPr>
        <p:txBody>
          <a:bodyPr wrap="square" rtlCol="0">
            <a:spAutoFit/>
          </a:bodyPr>
          <a:lstStyle/>
          <a:p>
            <a:pPr algn="ctr"/>
            <a:r>
              <a:rPr lang="en-US" sz="2000" dirty="0">
                <a:solidFill>
                  <a:schemeClr val="accent6"/>
                </a:solidFill>
                <a:latin typeface="Segoe UI Variable Display" pitchFamily="2" charset="0"/>
                <a:cs typeface="Segoe UI Semibold" panose="020B0702040204020203" pitchFamily="34" charset="0"/>
              </a:rPr>
              <a:t>Multi-layer Perceptron Classifier </a:t>
            </a:r>
          </a:p>
          <a:p>
            <a:pPr algn="ctr">
              <a:lnSpc>
                <a:spcPct val="200000"/>
              </a:lnSpc>
            </a:pPr>
            <a:r>
              <a:rPr lang="en-US" sz="2000" dirty="0">
                <a:solidFill>
                  <a:schemeClr val="accent6"/>
                </a:solidFill>
                <a:latin typeface="Segoe UI Variable Display" pitchFamily="2" charset="0"/>
                <a:cs typeface="Segoe UI Semibold" panose="020B0702040204020203" pitchFamily="34" charset="0"/>
              </a:rPr>
              <a:t>92%</a:t>
            </a:r>
            <a:endParaRPr lang="en-US" sz="2000" dirty="0">
              <a:latin typeface="Segoe UI Variable Display" pitchFamily="2" charset="0"/>
            </a:endParaRPr>
          </a:p>
        </p:txBody>
      </p:sp>
      <p:sp>
        <p:nvSpPr>
          <p:cNvPr id="21" name="TextBox 20">
            <a:extLst>
              <a:ext uri="{FF2B5EF4-FFF2-40B4-BE49-F238E27FC236}">
                <a16:creationId xmlns:a16="http://schemas.microsoft.com/office/drawing/2014/main" id="{B1F1D03D-0EB3-659E-2BFB-88BCEC85F334}"/>
              </a:ext>
            </a:extLst>
          </p:cNvPr>
          <p:cNvSpPr txBox="1"/>
          <p:nvPr/>
        </p:nvSpPr>
        <p:spPr>
          <a:xfrm>
            <a:off x="4861753" y="1636606"/>
            <a:ext cx="2601687" cy="369332"/>
          </a:xfrm>
          <a:prstGeom prst="rect">
            <a:avLst/>
          </a:prstGeom>
          <a:noFill/>
        </p:spPr>
        <p:txBody>
          <a:bodyPr wrap="square">
            <a:spAutoFit/>
          </a:bodyPr>
          <a:lstStyle/>
          <a:p>
            <a:r>
              <a:rPr lang="en-US" sz="1800" i="1" dirty="0">
                <a:solidFill>
                  <a:schemeClr val="bg1">
                    <a:lumMod val="65000"/>
                  </a:schemeClr>
                </a:solidFill>
                <a:latin typeface="Segoe UI Semibold" panose="020B0702040204020203" pitchFamily="34" charset="0"/>
                <a:cs typeface="Segoe UI Semibold" panose="020B0702040204020203" pitchFamily="34" charset="0"/>
              </a:rPr>
              <a:t>Nul</a:t>
            </a:r>
            <a:r>
              <a:rPr lang="en-US" i="1" dirty="0">
                <a:solidFill>
                  <a:schemeClr val="bg1">
                    <a:lumMod val="65000"/>
                  </a:schemeClr>
                </a:solidFill>
                <a:latin typeface="Segoe UI Semibold" panose="020B0702040204020203" pitchFamily="34" charset="0"/>
                <a:cs typeface="Segoe UI Semibold" panose="020B0702040204020203" pitchFamily="34" charset="0"/>
              </a:rPr>
              <a:t>l Accuracy = 87%</a:t>
            </a:r>
            <a:endParaRPr lang="en-US" i="1" dirty="0">
              <a:solidFill>
                <a:schemeClr val="bg1">
                  <a:lumMod val="65000"/>
                </a:schemeClr>
              </a:solidFill>
            </a:endParaRPr>
          </a:p>
        </p:txBody>
      </p:sp>
      <p:pic>
        <p:nvPicPr>
          <p:cNvPr id="29" name="Audio 28">
            <a:hlinkClick r:id="" action="ppaction://media"/>
            <a:extLst>
              <a:ext uri="{FF2B5EF4-FFF2-40B4-BE49-F238E27FC236}">
                <a16:creationId xmlns:a16="http://schemas.microsoft.com/office/drawing/2014/main" id="{B964501D-7442-E9E7-A46D-C49DFD5F8637}"/>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0204201"/>
      </p:ext>
    </p:extLst>
  </p:cSld>
  <p:clrMapOvr>
    <a:masterClrMapping/>
  </p:clrMapOvr>
  <mc:AlternateContent xmlns:mc="http://schemas.openxmlformats.org/markup-compatibility/2006">
    <mc:Choice xmlns:p14="http://schemas.microsoft.com/office/powerpoint/2010/main" Requires="p14">
      <p:transition spd="slow" p14:dur="2000" advTm="105055"/>
    </mc:Choice>
    <mc:Fallback>
      <p:transition spd="slow" advTm="105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7534</TotalTime>
  <Words>1236</Words>
  <Application>Microsoft Office PowerPoint</Application>
  <PresentationFormat>Widescreen</PresentationFormat>
  <Paragraphs>61</Paragraphs>
  <Slides>10</Slides>
  <Notes>10</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Aptos Display</vt:lpstr>
      <vt:lpstr>Arial</vt:lpstr>
      <vt:lpstr>Segoe UI Semibold</vt:lpstr>
      <vt:lpstr>Segoe UI Variable Display</vt:lpstr>
      <vt:lpstr>Segoe UI Variable Display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Holly Figueroa</dc:creator>
  <cp:lastModifiedBy>Holly Figueroa</cp:lastModifiedBy>
  <cp:revision>8</cp:revision>
  <dcterms:created xsi:type="dcterms:W3CDTF">2024-05-27T15:33:25Z</dcterms:created>
  <dcterms:modified xsi:type="dcterms:W3CDTF">2024-06-01T21:47:15Z</dcterms:modified>
</cp:coreProperties>
</file>

<file path=docProps/thumbnail.jpeg>
</file>